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8" r:id="rId3"/>
    <p:sldId id="289" r:id="rId4"/>
    <p:sldId id="298" r:id="rId5"/>
    <p:sldId id="257" r:id="rId6"/>
    <p:sldId id="290" r:id="rId7"/>
    <p:sldId id="305" r:id="rId8"/>
    <p:sldId id="299" r:id="rId9"/>
    <p:sldId id="291" r:id="rId10"/>
    <p:sldId id="300" r:id="rId11"/>
    <p:sldId id="293" r:id="rId12"/>
    <p:sldId id="292" r:id="rId13"/>
    <p:sldId id="294" r:id="rId14"/>
    <p:sldId id="295" r:id="rId15"/>
    <p:sldId id="304" r:id="rId16"/>
    <p:sldId id="262" r:id="rId17"/>
    <p:sldId id="296" r:id="rId18"/>
    <p:sldId id="297" r:id="rId19"/>
    <p:sldId id="266" r:id="rId20"/>
    <p:sldId id="279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swald" panose="020B0604020202020204" charset="0"/>
      <p:regular r:id="rId27"/>
      <p:bold r:id="rId28"/>
    </p:embeddedFont>
    <p:embeddedFont>
      <p:font typeface="Roboto Condense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799DCA-29E8-4524-A810-633B7D3D7259}">
  <a:tblStyle styleId="{BC799DCA-29E8-4524-A810-633B7D3D72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53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45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1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328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879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13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689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277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3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71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2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1. </a:t>
            </a:r>
            <a:r>
              <a:rPr lang="vi-VN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Chúng thay đổi hành vi của bối cảnh bằng cách ủy thác một số công việc cho các đối tượng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2. </a:t>
            </a:r>
            <a:r>
              <a:rPr lang="vi-VN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Strategy làm cho các đối tượng này hoàn toàn độc lập và không biết về nhau.</a:t>
            </a:r>
            <a:endParaRPr lang="en-US" sz="11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36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6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BLANK_1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jpg"/><Relationship Id="rId7" Type="http://schemas.microsoft.com/office/2007/relationships/hdphoto" Target="../media/hdphoto7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3.wdp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2705821" y="1874002"/>
            <a:ext cx="3732358" cy="972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PATTERN</a:t>
            </a:r>
            <a:endParaRPr lang="vi-VN" sz="44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167;p12"/>
          <p:cNvSpPr txBox="1">
            <a:spLocks/>
          </p:cNvSpPr>
          <p:nvPr/>
        </p:nvSpPr>
        <p:spPr>
          <a:xfrm>
            <a:off x="4027157" y="646915"/>
            <a:ext cx="4601299" cy="43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Môn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học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mềm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hướng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đối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tượng</a:t>
            </a:r>
            <a:endParaRPr lang="vi-VN" sz="18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167;p12"/>
          <p:cNvSpPr txBox="1">
            <a:spLocks/>
          </p:cNvSpPr>
          <p:nvPr/>
        </p:nvSpPr>
        <p:spPr>
          <a:xfrm>
            <a:off x="861030" y="3629901"/>
            <a:ext cx="4601299" cy="132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Nhóm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10:</a:t>
            </a:r>
          </a:p>
          <a:p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Trần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Gia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Hân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		17110133</a:t>
            </a:r>
          </a:p>
          <a:p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Lê Kim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Đỉnh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		17110123</a:t>
            </a:r>
          </a:p>
          <a:p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Hồ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Quốc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Đạt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		17110117</a:t>
            </a:r>
          </a:p>
          <a:p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Nguyễn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Thành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Tâm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	17110219</a:t>
            </a:r>
            <a:endParaRPr lang="vi-VN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sp>
        <p:nvSpPr>
          <p:cNvPr id="8" name="Google Shape;167;p12"/>
          <p:cNvSpPr txBox="1">
            <a:spLocks/>
          </p:cNvSpPr>
          <p:nvPr/>
        </p:nvSpPr>
        <p:spPr>
          <a:xfrm>
            <a:off x="2705821" y="1685183"/>
            <a:ext cx="4226240" cy="116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PATTERN</a:t>
            </a:r>
            <a:endParaRPr lang="vi-VN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167;p12"/>
          <p:cNvSpPr txBox="1">
            <a:spLocks/>
          </p:cNvSpPr>
          <p:nvPr/>
        </p:nvSpPr>
        <p:spPr>
          <a:xfrm>
            <a:off x="4869208" y="1104876"/>
            <a:ext cx="2917194" cy="31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GVHD: </a:t>
            </a:r>
            <a:r>
              <a:rPr lang="en-US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Ths</a:t>
            </a: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. </a:t>
            </a:r>
            <a:r>
              <a:rPr lang="en-US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Nguyễn</a:t>
            </a: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 Trần </a:t>
            </a:r>
            <a:r>
              <a:rPr lang="en-US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Thi</a:t>
            </a: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 </a:t>
            </a:r>
            <a:r>
              <a:rPr lang="en-US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Văn</a:t>
            </a:r>
            <a:endParaRPr lang="vi-VN" sz="1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  <a:ea typeface="Adobe Kaiti Std R" panose="02020400000000000000" pitchFamily="18" charset="-128"/>
            </a:endParaRPr>
          </a:p>
        </p:txBody>
      </p:sp>
      <p:sp>
        <p:nvSpPr>
          <p:cNvPr id="3" name="Google Shape;167;p12"/>
          <p:cNvSpPr txBox="1">
            <a:spLocks/>
          </p:cNvSpPr>
          <p:nvPr/>
        </p:nvSpPr>
        <p:spPr>
          <a:xfrm>
            <a:off x="4922929" y="185559"/>
            <a:ext cx="2809752" cy="53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 CÁO ĐỒ ÁN GIỮA KỲ</a:t>
            </a:r>
            <a:endParaRPr lang="vi-VN" sz="20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587;p38"/>
          <p:cNvSpPr/>
          <p:nvPr/>
        </p:nvSpPr>
        <p:spPr>
          <a:xfrm>
            <a:off x="7977395" y="4060437"/>
            <a:ext cx="977203" cy="951579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74E299-9321-46CA-B147-7DA53B2E2EE0}"/>
              </a:ext>
            </a:extLst>
          </p:cNvPr>
          <p:cNvCxnSpPr/>
          <p:nvPr/>
        </p:nvCxnSpPr>
        <p:spPr>
          <a:xfrm>
            <a:off x="4308653" y="646915"/>
            <a:ext cx="3899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54FA5-7B33-4212-B5BB-2396D087A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91" y="1764949"/>
            <a:ext cx="1394644" cy="1802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51278-59C7-498B-B0C0-CB9485548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4308" y1="40876" x2="64308" y2="40876"/>
                        <a14:foregroundMark x1="65231" y1="44282" x2="65231" y2="44282"/>
                        <a14:foregroundMark x1="36308" y1="44526" x2="36308" y2="44526"/>
                        <a14:foregroundMark x1="52923" y1="61071" x2="52923" y2="61071"/>
                        <a14:foregroundMark x1="52923" y1="60341" x2="52923" y2="60341"/>
                        <a14:foregroundMark x1="52923" y1="60341" x2="52923" y2="60341"/>
                        <a14:foregroundMark x1="44308" y1="61800" x2="44308" y2="61800"/>
                        <a14:foregroundMark x1="46462" y1="61071" x2="46462" y2="61071"/>
                        <a14:foregroundMark x1="40923" y1="40876" x2="40923" y2="40876"/>
                        <a14:foregroundMark x1="58154" y1="59367" x2="58154" y2="59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5369" y="3102455"/>
            <a:ext cx="1486368" cy="18796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5798D7-E612-4B37-8F9A-96F773A4B46A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799532" y="143229"/>
            <a:ext cx="6063281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 CẤU TRÚC</a:t>
            </a: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04384" y="46231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10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D04D6C-6ABE-4672-A381-41032F091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895" y1="41007" x2="40895" y2="41007"/>
                        <a14:foregroundMark x1="39617" y1="41727" x2="39617" y2="42206"/>
                        <a14:foregroundMark x1="35783" y1="42206" x2="35783" y2="42206"/>
                        <a14:foregroundMark x1="38019" y1="42446" x2="38019" y2="42446"/>
                        <a14:foregroundMark x1="38019" y1="41007" x2="38019" y2="41007"/>
                        <a14:foregroundMark x1="38019" y1="41007" x2="38019" y2="41007"/>
                        <a14:foregroundMark x1="37061" y1="41007" x2="37061" y2="41007"/>
                        <a14:foregroundMark x1="66773" y1="42206" x2="66773" y2="42206"/>
                        <a14:backgroundMark x1="37061" y1="41487" x2="37061" y2="414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1995" y="1843054"/>
            <a:ext cx="1406491" cy="18738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8AA0A8-3BF1-4E73-A4C4-4AF9C9CE45A0}"/>
              </a:ext>
            </a:extLst>
          </p:cNvPr>
          <p:cNvGrpSpPr/>
          <p:nvPr/>
        </p:nvGrpSpPr>
        <p:grpSpPr>
          <a:xfrm>
            <a:off x="1682457" y="2357730"/>
            <a:ext cx="1830329" cy="430887"/>
            <a:chOff x="1476899" y="2363817"/>
            <a:chExt cx="1830329" cy="430887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7FDF4B46-2A9F-419B-A49E-5AE996573719}"/>
                </a:ext>
              </a:extLst>
            </p:cNvPr>
            <p:cNvSpPr/>
            <p:nvPr/>
          </p:nvSpPr>
          <p:spPr>
            <a:xfrm rot="21507217">
              <a:off x="1476899" y="2513598"/>
              <a:ext cx="724249" cy="233500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DE531D-242A-43B5-9F8B-A3FE2096C3A5}"/>
                </a:ext>
              </a:extLst>
            </p:cNvPr>
            <p:cNvSpPr txBox="1"/>
            <p:nvPr/>
          </p:nvSpPr>
          <p:spPr>
            <a:xfrm>
              <a:off x="2577541" y="2363817"/>
              <a:ext cx="7296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State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A5F5476-B3DC-4BFF-BDF5-24498F0E2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154" y1="40714" x2="38154" y2="40714"/>
                        <a14:foregroundMark x1="64923" y1="40714" x2="64923" y2="40714"/>
                        <a14:foregroundMark x1="64923" y1="40714" x2="64923" y2="40714"/>
                        <a14:foregroundMark x1="64000" y1="39048" x2="64000" y2="39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501" y="515202"/>
            <a:ext cx="1394644" cy="18023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0D8915-249C-4AEB-96CB-CCFF1768F702}"/>
              </a:ext>
            </a:extLst>
          </p:cNvPr>
          <p:cNvSpPr txBox="1"/>
          <p:nvPr/>
        </p:nvSpPr>
        <p:spPr>
          <a:xfrm>
            <a:off x="254096" y="3545498"/>
            <a:ext cx="1394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Sinh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Viên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DEAE7-025D-4767-947C-1390D0138DBD}"/>
              </a:ext>
            </a:extLst>
          </p:cNvPr>
          <p:cNvGrpSpPr/>
          <p:nvPr/>
        </p:nvGrpSpPr>
        <p:grpSpPr>
          <a:xfrm>
            <a:off x="2672228" y="1400007"/>
            <a:ext cx="1411517" cy="560955"/>
            <a:chOff x="2975538" y="1368517"/>
            <a:chExt cx="1411517" cy="5609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CE6213-36DE-4A4E-8908-52E04BC66767}"/>
                </a:ext>
              </a:extLst>
            </p:cNvPr>
            <p:cNvSpPr txBox="1"/>
            <p:nvPr/>
          </p:nvSpPr>
          <p:spPr>
            <a:xfrm rot="20098268">
              <a:off x="2975538" y="1368517"/>
              <a:ext cx="140936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Bình</a:t>
              </a:r>
              <a:r>
                <a:rPr lang="en-US" sz="2200" dirty="0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 </a:t>
              </a:r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th</a:t>
              </a:r>
              <a:r>
                <a:rPr lang="vi-VN" sz="2200" dirty="0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ư</a:t>
              </a:r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ờng</a:t>
              </a:r>
              <a:endPara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BFF3F9-2DF0-4D6C-A646-442135A2C8E5}"/>
                </a:ext>
              </a:extLst>
            </p:cNvPr>
            <p:cNvSpPr/>
            <p:nvPr/>
          </p:nvSpPr>
          <p:spPr>
            <a:xfrm rot="20096318">
              <a:off x="3518375" y="1710016"/>
              <a:ext cx="868680" cy="21945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088753-EE83-4344-990F-4354AECF86DD}"/>
              </a:ext>
            </a:extLst>
          </p:cNvPr>
          <p:cNvGrpSpPr/>
          <p:nvPr/>
        </p:nvGrpSpPr>
        <p:grpSpPr>
          <a:xfrm>
            <a:off x="4059202" y="2163292"/>
            <a:ext cx="1486368" cy="571689"/>
            <a:chOff x="3666691" y="2154381"/>
            <a:chExt cx="1486368" cy="5716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8CA948-B650-4298-8F41-AB97227FC673}"/>
                </a:ext>
              </a:extLst>
            </p:cNvPr>
            <p:cNvSpPr txBox="1"/>
            <p:nvPr/>
          </p:nvSpPr>
          <p:spPr>
            <a:xfrm>
              <a:off x="3957657" y="2154381"/>
              <a:ext cx="699230" cy="430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Buồn</a:t>
              </a:r>
              <a:endPara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287B00C-B51C-4BA8-8C0D-77C0F22BCE05}"/>
                </a:ext>
              </a:extLst>
            </p:cNvPr>
            <p:cNvSpPr/>
            <p:nvPr/>
          </p:nvSpPr>
          <p:spPr>
            <a:xfrm>
              <a:off x="3666691" y="2485254"/>
              <a:ext cx="1486368" cy="24081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4F76B8-1332-44DC-A3AC-59C7A78B4934}"/>
              </a:ext>
            </a:extLst>
          </p:cNvPr>
          <p:cNvGrpSpPr/>
          <p:nvPr/>
        </p:nvGrpSpPr>
        <p:grpSpPr>
          <a:xfrm>
            <a:off x="3086455" y="3350662"/>
            <a:ext cx="884224" cy="561047"/>
            <a:chOff x="3505165" y="3268726"/>
            <a:chExt cx="884224" cy="5610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E57B6B-E0CC-41F8-8E9D-864788BD6C8D}"/>
                </a:ext>
              </a:extLst>
            </p:cNvPr>
            <p:cNvSpPr txBox="1"/>
            <p:nvPr/>
          </p:nvSpPr>
          <p:spPr>
            <a:xfrm rot="1533058">
              <a:off x="3505165" y="3398886"/>
              <a:ext cx="4220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Vui</a:t>
              </a:r>
              <a:endPara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C544B0A-AC0E-4360-9D0A-65EAA4660C46}"/>
                </a:ext>
              </a:extLst>
            </p:cNvPr>
            <p:cNvSpPr/>
            <p:nvPr/>
          </p:nvSpPr>
          <p:spPr>
            <a:xfrm rot="1586827">
              <a:off x="3522303" y="3268726"/>
              <a:ext cx="867086" cy="21836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035D76-6877-4EE4-ADA9-44459C8A0B58}"/>
              </a:ext>
            </a:extLst>
          </p:cNvPr>
          <p:cNvSpPr txBox="1"/>
          <p:nvPr/>
        </p:nvSpPr>
        <p:spPr>
          <a:xfrm>
            <a:off x="5228604" y="948412"/>
            <a:ext cx="886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Coding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2F06E4-0366-409D-ADF5-B3BDDBE196C0}"/>
              </a:ext>
            </a:extLst>
          </p:cNvPr>
          <p:cNvSpPr txBox="1"/>
          <p:nvPr/>
        </p:nvSpPr>
        <p:spPr>
          <a:xfrm>
            <a:off x="7187526" y="2443804"/>
            <a:ext cx="702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Nhậu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461A9C-519C-49DB-8526-CD94A575F289}"/>
              </a:ext>
            </a:extLst>
          </p:cNvPr>
          <p:cNvSpPr txBox="1"/>
          <p:nvPr/>
        </p:nvSpPr>
        <p:spPr>
          <a:xfrm>
            <a:off x="5268443" y="407334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Quẩy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603378" y="148390"/>
            <a:ext cx="4511102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D. ƯU – </a:t>
            </a: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</a:t>
            </a:r>
            <a:r>
              <a:rPr lang="vi-VN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ỢC</a:t>
            </a:r>
            <a:r>
              <a:rPr lang="vi-VN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ĐIỂM</a:t>
            </a:r>
            <a:endParaRPr lang="vi-VN"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4572000" y="779992"/>
            <a:ext cx="3627757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Oswald" panose="020B0604020202020204" charset="0"/>
              </a:rPr>
              <a:t>Nh</a:t>
            </a:r>
            <a:r>
              <a:rPr lang="vi-VN" sz="2500" b="1" dirty="0">
                <a:latin typeface="Oswald" panose="020B0604020202020204" charset="0"/>
              </a:rPr>
              <a:t>ư</a:t>
            </a:r>
            <a:r>
              <a:rPr lang="en-US" sz="2500" b="1" dirty="0" err="1">
                <a:latin typeface="Oswald" panose="020B0604020202020204" charset="0"/>
              </a:rPr>
              <a:t>ợc</a:t>
            </a:r>
            <a:r>
              <a:rPr lang="en-US" sz="2500" b="1" dirty="0">
                <a:latin typeface="Oswald" panose="020B0604020202020204" charset="0"/>
              </a:rPr>
              <a:t> </a:t>
            </a:r>
            <a:r>
              <a:rPr lang="en-US" sz="2500" b="1" dirty="0" err="1">
                <a:latin typeface="Oswald" panose="020B0604020202020204" charset="0"/>
              </a:rPr>
              <a:t>điểm</a:t>
            </a:r>
            <a:endParaRPr lang="vi-VN" sz="2500" dirty="0">
              <a:latin typeface="Oswald" panose="020B0604020202020204" charset="0"/>
            </a:endParaRP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là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quá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mức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nếu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máy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chỉ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vài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hoặc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hiếm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khi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sp>
        <p:nvSpPr>
          <p:cNvPr id="40" name="Google Shape;175;p13"/>
          <p:cNvSpPr txBox="1">
            <a:spLocks/>
          </p:cNvSpPr>
          <p:nvPr/>
        </p:nvSpPr>
        <p:spPr>
          <a:xfrm>
            <a:off x="491328" y="1448735"/>
            <a:ext cx="3902160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 err="1">
                <a:latin typeface="Oswald" panose="020B0604020202020204" charset="0"/>
              </a:rPr>
              <a:t>Ưu</a:t>
            </a:r>
            <a:r>
              <a:rPr lang="en-US" sz="2500" b="1" dirty="0">
                <a:latin typeface="Oswald" panose="020B0604020202020204" charset="0"/>
              </a:rPr>
              <a:t> </a:t>
            </a:r>
            <a:r>
              <a:rPr lang="en-US" sz="2500" b="1" dirty="0" err="1">
                <a:latin typeface="Oswald" panose="020B0604020202020204" charset="0"/>
              </a:rPr>
              <a:t>điểm</a:t>
            </a:r>
            <a:endParaRPr lang="vi-VN" sz="2500" dirty="0">
              <a:latin typeface="Oswald" panose="020B0604020202020204" charset="0"/>
            </a:endParaRPr>
          </a:p>
          <a:p>
            <a:pPr marL="171450" indent="-171450" algn="l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Đảm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bảo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nguyên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tắc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Single responsibility principle (SRP).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Đảm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bảo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nguyên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tắc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OCP.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Giữ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ứng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với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,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chuyển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cách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rõ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ràng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</p:txBody>
      </p:sp>
      <p:sp>
        <p:nvSpPr>
          <p:cNvPr id="41" name="Google Shape;211;p18"/>
          <p:cNvSpPr/>
          <p:nvPr/>
        </p:nvSpPr>
        <p:spPr>
          <a:xfrm>
            <a:off x="1736780" y="1034178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20;p18"/>
          <p:cNvSpPr/>
          <p:nvPr/>
        </p:nvSpPr>
        <p:spPr>
          <a:xfrm rot="2466689">
            <a:off x="1698340" y="971742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21;p18"/>
          <p:cNvSpPr/>
          <p:nvPr/>
        </p:nvSpPr>
        <p:spPr>
          <a:xfrm rot="19990621">
            <a:off x="2752257" y="462298"/>
            <a:ext cx="186551" cy="15880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20;p18"/>
          <p:cNvSpPr/>
          <p:nvPr/>
        </p:nvSpPr>
        <p:spPr>
          <a:xfrm>
            <a:off x="4394967" y="1034178"/>
            <a:ext cx="177033" cy="1669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20;p18"/>
          <p:cNvSpPr/>
          <p:nvPr/>
        </p:nvSpPr>
        <p:spPr>
          <a:xfrm>
            <a:off x="314295" y="1698627"/>
            <a:ext cx="177033" cy="1669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0267F4-1570-4808-AED3-A2CE0D8E0E6D}"/>
              </a:ext>
            </a:extLst>
          </p:cNvPr>
          <p:cNvCxnSpPr>
            <a:cxnSpLocks/>
          </p:cNvCxnSpPr>
          <p:nvPr/>
        </p:nvCxnSpPr>
        <p:spPr>
          <a:xfrm>
            <a:off x="3158427" y="647193"/>
            <a:ext cx="395605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Good vs Evil Hammer Head Battle Toy - Buy Online - Affordable ...">
            <a:extLst>
              <a:ext uri="{FF2B5EF4-FFF2-40B4-BE49-F238E27FC236}">
                <a16:creationId xmlns:a16="http://schemas.microsoft.com/office/drawing/2014/main" id="{AB062996-91B9-4B8A-AD4F-38D66B6E2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22" y="3032844"/>
            <a:ext cx="2850750" cy="196226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45948" y="460151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11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2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577038" y="143229"/>
            <a:ext cx="4738733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ÁP DỤNG – THỰC TẾ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24796" y="463600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12</a:t>
            </a:fld>
            <a:endParaRPr sz="200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175;p13"/>
          <p:cNvSpPr txBox="1">
            <a:spLocks/>
          </p:cNvSpPr>
          <p:nvPr/>
        </p:nvSpPr>
        <p:spPr>
          <a:xfrm>
            <a:off x="418939" y="1438651"/>
            <a:ext cx="5878072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Khi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vào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và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phải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khả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năng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lúc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run-time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theo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mới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Khi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nhiều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điều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kiện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phức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tạp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vào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224A18D-0751-47C7-B76A-898A45FF357D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VO ROBOT">
            <a:extLst>
              <a:ext uri="{FF2B5EF4-FFF2-40B4-BE49-F238E27FC236}">
                <a16:creationId xmlns:a16="http://schemas.microsoft.com/office/drawing/2014/main" id="{118711EC-C408-4064-B9DA-18FDF97F2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4" r="14922"/>
          <a:stretch/>
        </p:blipFill>
        <p:spPr bwMode="auto">
          <a:xfrm>
            <a:off x="6379013" y="1190250"/>
            <a:ext cx="2320133" cy="3356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9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3026442" y="143229"/>
            <a:ext cx="5733056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E. QUAN HỆ VỚI CÁC PATTERN KHÁC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24796" y="463600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13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4572000" y="722172"/>
            <a:ext cx="4084320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Oswald" panose="020B0604020202020204" charset="0"/>
              </a:rPr>
              <a:t>Strategy Pattern</a:t>
            </a:r>
            <a:endParaRPr lang="vi-VN" sz="2500" dirty="0">
              <a:latin typeface="Oswald" panose="020B0604020202020204" charset="0"/>
            </a:endParaRPr>
          </a:p>
          <a:p>
            <a:pPr algn="just"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Trừu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hóa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: </a:t>
            </a: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ư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a ra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cài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đặt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vào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lớp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khác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nhau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175;p13"/>
          <p:cNvSpPr txBox="1">
            <a:spLocks/>
          </p:cNvSpPr>
          <p:nvPr/>
        </p:nvSpPr>
        <p:spPr>
          <a:xfrm>
            <a:off x="283594" y="1362303"/>
            <a:ext cx="4084320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Oswald" panose="020B0604020202020204" charset="0"/>
              </a:rPr>
              <a:t>Bridge Pattern</a:t>
            </a:r>
            <a:endParaRPr lang="vi-VN" sz="2500" dirty="0">
              <a:latin typeface="Oswal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Tách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rời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phần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xử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lý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(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giải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thuật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)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với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phần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chủ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(n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ơ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thực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).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cầu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giữa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hai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nhóm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51C4A1-FA0E-4B54-80E4-650126FCA1D1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BÍ QUYẾT BÁN HÀNG : BÍ QUYẾT BÁN ĐƯỢC NHIỀU HÀNG NHỜ ÁP DỤNG NHỮNG ...">
            <a:extLst>
              <a:ext uri="{FF2B5EF4-FFF2-40B4-BE49-F238E27FC236}">
                <a16:creationId xmlns:a16="http://schemas.microsoft.com/office/drawing/2014/main" id="{1AF3F2FF-6933-4503-AA55-FE0DB667B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08BEF-1E47-418B-8E2D-64AB1A3C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517" y="3350170"/>
            <a:ext cx="2578008" cy="17067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633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61366A35-DA1D-4598-8265-365852C5CD8B}"/>
              </a:ext>
            </a:extLst>
          </p:cNvPr>
          <p:cNvSpPr/>
          <p:nvPr/>
        </p:nvSpPr>
        <p:spPr>
          <a:xfrm>
            <a:off x="1244005" y="2393131"/>
            <a:ext cx="383241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0CE44DAE-D059-4CA4-9961-6F3615628F4F}"/>
              </a:ext>
            </a:extLst>
          </p:cNvPr>
          <p:cNvSpPr/>
          <p:nvPr/>
        </p:nvSpPr>
        <p:spPr>
          <a:xfrm>
            <a:off x="1245740" y="2961101"/>
            <a:ext cx="383241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E7342FC-6472-4F8F-A648-90B54CD0DCB0}"/>
              </a:ext>
            </a:extLst>
          </p:cNvPr>
          <p:cNvSpPr/>
          <p:nvPr/>
        </p:nvSpPr>
        <p:spPr>
          <a:xfrm>
            <a:off x="1244006" y="1825161"/>
            <a:ext cx="383241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Free PNG Sale Tags - Konf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04" y="-720960"/>
            <a:ext cx="5701277" cy="30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3433241" y="182157"/>
            <a:ext cx="5123543" cy="99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  </a:t>
            </a:r>
            <a:r>
              <a:rPr lang="en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 </a:t>
            </a:r>
            <a:r>
              <a:rPr lang="en-US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 ÁN</a:t>
            </a:r>
            <a:endParaRPr sz="3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258637" y="1594228"/>
            <a:ext cx="4346345" cy="2217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Giao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Diện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Game.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Demo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Chương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trình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Game.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Kết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Thúc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đồ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án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  <a:endParaRPr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445160" y="463490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14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1032" name="Picture 8" descr="Mari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38" y="2128850"/>
            <a:ext cx="1926622" cy="25664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93CD7-D5E5-4DB3-838B-98087897412C}"/>
              </a:ext>
            </a:extLst>
          </p:cNvPr>
          <p:cNvCxnSpPr/>
          <p:nvPr/>
        </p:nvCxnSpPr>
        <p:spPr>
          <a:xfrm>
            <a:off x="1727928" y="1589854"/>
            <a:ext cx="0" cy="213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467DA-09DD-4D73-AFA0-F7AF3700E08B}"/>
              </a:ext>
            </a:extLst>
          </p:cNvPr>
          <p:cNvCxnSpPr/>
          <p:nvPr/>
        </p:nvCxnSpPr>
        <p:spPr>
          <a:xfrm>
            <a:off x="1113451" y="2241661"/>
            <a:ext cx="4491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93A5A9-96FA-48E7-BD1B-D6E142129C89}"/>
              </a:ext>
            </a:extLst>
          </p:cNvPr>
          <p:cNvCxnSpPr/>
          <p:nvPr/>
        </p:nvCxnSpPr>
        <p:spPr>
          <a:xfrm>
            <a:off x="1113450" y="2812247"/>
            <a:ext cx="4491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C4E462-179C-496B-8065-193338FE455A}"/>
              </a:ext>
            </a:extLst>
          </p:cNvPr>
          <p:cNvCxnSpPr/>
          <p:nvPr/>
        </p:nvCxnSpPr>
        <p:spPr>
          <a:xfrm>
            <a:off x="1113449" y="3412093"/>
            <a:ext cx="4491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4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3018421" y="0"/>
            <a:ext cx="5733056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14059" y="460536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15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51C4A1-FA0E-4B54-80E4-650126FCA1D1}"/>
              </a:ext>
            </a:extLst>
          </p:cNvPr>
          <p:cNvCxnSpPr>
            <a:cxnSpLocks/>
          </p:cNvCxnSpPr>
          <p:nvPr/>
        </p:nvCxnSpPr>
        <p:spPr>
          <a:xfrm>
            <a:off x="4305438" y="500743"/>
            <a:ext cx="3081952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BÍ QUYẾT BÁN HÀNG : BÍ QUYẾT BÁN ĐƯỢC NHIỀU HÀNG NHỜ ÁP DỤNG NHỮNG ...">
            <a:extLst>
              <a:ext uri="{FF2B5EF4-FFF2-40B4-BE49-F238E27FC236}">
                <a16:creationId xmlns:a16="http://schemas.microsoft.com/office/drawing/2014/main" id="{1AF3F2FF-6933-4503-AA55-FE0DB667B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80AA3-273B-429B-B4C0-87DCEDBE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97" y="0"/>
            <a:ext cx="8494280" cy="47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7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>
            <a:off x="6408179" y="370172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509126" y="3690601"/>
            <a:ext cx="1208686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7080327" y="332904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1640264" y="4541140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190509" y="3842470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2925831">
            <a:off x="8178879" y="151546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-1609195">
            <a:off x="7870700" y="1025308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429972" y="464341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16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19" name="Google Shape;196;p16"/>
          <p:cNvSpPr txBox="1">
            <a:spLocks/>
          </p:cNvSpPr>
          <p:nvPr/>
        </p:nvSpPr>
        <p:spPr>
          <a:xfrm>
            <a:off x="69092" y="2174049"/>
            <a:ext cx="178931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Giao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diện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chính</a:t>
            </a:r>
            <a:endParaRPr lang="en-US" sz="25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77C330-26B0-4092-BE0B-6E1CBD762A6B}"/>
              </a:ext>
            </a:extLst>
          </p:cNvPr>
          <p:cNvGrpSpPr/>
          <p:nvPr/>
        </p:nvGrpSpPr>
        <p:grpSpPr>
          <a:xfrm>
            <a:off x="1774512" y="243894"/>
            <a:ext cx="5791073" cy="4696446"/>
            <a:chOff x="1774512" y="243894"/>
            <a:chExt cx="5791073" cy="46964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8582" y="504867"/>
              <a:ext cx="3522932" cy="3507446"/>
            </a:xfrm>
            <a:prstGeom prst="rect">
              <a:avLst/>
            </a:prstGeom>
          </p:spPr>
        </p:pic>
        <p:sp>
          <p:nvSpPr>
            <p:cNvPr id="20" name="Google Shape;360;p34"/>
            <p:cNvSpPr/>
            <p:nvPr/>
          </p:nvSpPr>
          <p:spPr>
            <a:xfrm>
              <a:off x="1774512" y="243894"/>
              <a:ext cx="5791073" cy="4696446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81D1EC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>
            <a:off x="8115059" y="1131471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 flipH="1">
            <a:off x="435591" y="3257468"/>
            <a:ext cx="1290727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6200000">
            <a:off x="6910779" y="303144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393540" y="4434391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1599765" y="3122797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2925831">
            <a:off x="8451159" y="1856315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-1609195">
            <a:off x="7614208" y="1299326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427902" y="462244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17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19" name="Google Shape;196;p16"/>
          <p:cNvSpPr txBox="1">
            <a:spLocks/>
          </p:cNvSpPr>
          <p:nvPr/>
        </p:nvSpPr>
        <p:spPr>
          <a:xfrm>
            <a:off x="168421" y="2360015"/>
            <a:ext cx="178931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Giao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diện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khi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trò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chơi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bắt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đầu</a:t>
            </a:r>
            <a:endParaRPr lang="en-US" sz="25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F320B0-F311-40AE-82C9-1ACA256F4384}"/>
              </a:ext>
            </a:extLst>
          </p:cNvPr>
          <p:cNvGrpSpPr/>
          <p:nvPr/>
        </p:nvGrpSpPr>
        <p:grpSpPr>
          <a:xfrm>
            <a:off x="1861551" y="204727"/>
            <a:ext cx="5648620" cy="4811321"/>
            <a:chOff x="1861551" y="204727"/>
            <a:chExt cx="5648620" cy="4811321"/>
          </a:xfrm>
        </p:grpSpPr>
        <p:sp>
          <p:nvSpPr>
            <p:cNvPr id="20" name="Google Shape;360;p34"/>
            <p:cNvSpPr/>
            <p:nvPr/>
          </p:nvSpPr>
          <p:spPr>
            <a:xfrm>
              <a:off x="1861551" y="204727"/>
              <a:ext cx="5648620" cy="481132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81D1EC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586" y="471249"/>
              <a:ext cx="3604908" cy="3588991"/>
            </a:xfrm>
            <a:prstGeom prst="rect">
              <a:avLst/>
            </a:prstGeom>
          </p:spPr>
        </p:pic>
      </p:grpSp>
      <p:sp>
        <p:nvSpPr>
          <p:cNvPr id="4" name="AutoShape 2" descr="Start game sorğusuna uyğun şekilleri pulsuz yükle, bedava indir"/>
          <p:cNvSpPr>
            <a:spLocks noChangeAspect="1" noChangeArrowheads="1"/>
          </p:cNvSpPr>
          <p:nvPr/>
        </p:nvSpPr>
        <p:spPr bwMode="auto">
          <a:xfrm>
            <a:off x="155574" y="-144463"/>
            <a:ext cx="1545319" cy="154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Windows start button png, Picture #2238196 windows start butt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917" y="3222942"/>
            <a:ext cx="1398597" cy="139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6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>
            <a:off x="7916880" y="702451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 rot="18958489" flipH="1">
            <a:off x="435591" y="3257468"/>
            <a:ext cx="1290727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5400000">
            <a:off x="6910779" y="303144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1544806" y="4490443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360534" y="3031587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2925831">
            <a:off x="8238854" y="1498296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-1609195">
            <a:off x="7214900" y="1238366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398498" y="464242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18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19" name="Google Shape;196;p16"/>
          <p:cNvSpPr txBox="1">
            <a:spLocks/>
          </p:cNvSpPr>
          <p:nvPr/>
        </p:nvSpPr>
        <p:spPr>
          <a:xfrm>
            <a:off x="24953" y="2344460"/>
            <a:ext cx="1869499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Giao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diện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khi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trò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chơi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kết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thúc</a:t>
            </a:r>
            <a:endParaRPr lang="en-US" sz="25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3D883E-506A-4316-9AE0-C4F10C54DD15}"/>
              </a:ext>
            </a:extLst>
          </p:cNvPr>
          <p:cNvGrpSpPr/>
          <p:nvPr/>
        </p:nvGrpSpPr>
        <p:grpSpPr>
          <a:xfrm>
            <a:off x="1792744" y="165404"/>
            <a:ext cx="5762715" cy="4858857"/>
            <a:chOff x="1792744" y="165404"/>
            <a:chExt cx="5762715" cy="4858857"/>
          </a:xfrm>
        </p:grpSpPr>
        <p:sp>
          <p:nvSpPr>
            <p:cNvPr id="20" name="Google Shape;360;p34"/>
            <p:cNvSpPr/>
            <p:nvPr/>
          </p:nvSpPr>
          <p:spPr>
            <a:xfrm>
              <a:off x="1792744" y="165404"/>
              <a:ext cx="5762715" cy="4858857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81D1EC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187" y="417562"/>
              <a:ext cx="3672854" cy="3640496"/>
            </a:xfrm>
            <a:prstGeom prst="rect">
              <a:avLst/>
            </a:prstGeom>
          </p:spPr>
        </p:pic>
      </p:grpSp>
      <p:pic>
        <p:nvPicPr>
          <p:cNvPr id="1026" name="Picture 2" descr="Disappointment sound visual, game over, game over comic bubbl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975" y="3453517"/>
            <a:ext cx="1570743" cy="15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8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title" idx="4294967295"/>
          </p:nvPr>
        </p:nvSpPr>
        <p:spPr>
          <a:xfrm>
            <a:off x="2110559" y="933450"/>
            <a:ext cx="5758550" cy="7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CHƯƠNG TRÌNH GAME.</a:t>
            </a:r>
            <a:endParaRPr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5" name="Google Shape;255;p22"/>
          <p:cNvSpPr txBox="1">
            <a:spLocks noGrp="1"/>
          </p:cNvSpPr>
          <p:nvPr>
            <p:ph type="sldNum" idx="12"/>
          </p:nvPr>
        </p:nvSpPr>
        <p:spPr>
          <a:xfrm>
            <a:off x="8453579" y="464921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2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19</a:t>
            </a:fld>
            <a:endParaRPr sz="22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4" name="AutoShape 8" descr="Địa chỉ cung cấp đá cắt, đá mài uy tín hàng đầu tại Việt Nam - Đá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Tư liệu | Giáo Xứ Ngọc Lâ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59" y="1704975"/>
            <a:ext cx="1756617" cy="2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ctrTitle" idx="4294967295"/>
          </p:nvPr>
        </p:nvSpPr>
        <p:spPr>
          <a:xfrm>
            <a:off x="2341974" y="388813"/>
            <a:ext cx="3938510" cy="566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9900"/>
                </a:solidFill>
              </a:rPr>
              <a:t>NỘI DUNG BÁO CÁO</a:t>
            </a:r>
            <a:endParaRPr sz="3200" dirty="0">
              <a:solidFill>
                <a:srgbClr val="FF9900"/>
              </a:solidFill>
            </a:endParaRPr>
          </a:p>
        </p:txBody>
      </p:sp>
      <p:pic>
        <p:nvPicPr>
          <p:cNvPr id="183" name="Google Shape;183;p14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18591" r="15761"/>
          <a:stretch/>
        </p:blipFill>
        <p:spPr>
          <a:xfrm>
            <a:off x="5767475" y="0"/>
            <a:ext cx="3376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xfrm>
            <a:off x="8418239" y="46274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2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grpSp>
        <p:nvGrpSpPr>
          <p:cNvPr id="36" name="Group 46"/>
          <p:cNvGrpSpPr>
            <a:grpSpLocks/>
          </p:cNvGrpSpPr>
          <p:nvPr/>
        </p:nvGrpSpPr>
        <p:grpSpPr bwMode="auto">
          <a:xfrm>
            <a:off x="-102647" y="1537495"/>
            <a:ext cx="5717718" cy="1158854"/>
            <a:chOff x="1728357" y="1304449"/>
            <a:chExt cx="5477985" cy="1518067"/>
          </a:xfrm>
        </p:grpSpPr>
        <p:grpSp>
          <p:nvGrpSpPr>
            <p:cNvPr id="46" name="Group 49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67096"/>
              <a:chOff x="1803761" y="1455420"/>
              <a:chExt cx="5402581" cy="1367096"/>
            </a:xfrm>
          </p:grpSpPr>
          <p:pic>
            <p:nvPicPr>
              <p:cNvPr id="51" name="Picture 345" descr="shadow_1_m"/>
              <p:cNvPicPr>
                <a:picLocks noChangeAspect="1" noChangeArrowheads="1"/>
              </p:cNvPicPr>
              <p:nvPr/>
            </p:nvPicPr>
            <p:blipFill>
              <a:blip r:embed="rId4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2286492" y="1455304"/>
                <a:ext cx="4640094" cy="1250224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392606" y="1561442"/>
                <a:ext cx="4443025" cy="102967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47" name="Group 50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48" name="Right Triangle 47"/>
              <p:cNvSpPr/>
              <p:nvPr/>
            </p:nvSpPr>
            <p:spPr>
              <a:xfrm flipH="1">
                <a:off x="2114228" y="2473953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9" name="Right Triangle 48"/>
              <p:cNvSpPr/>
              <p:nvPr/>
            </p:nvSpPr>
            <p:spPr>
              <a:xfrm flipH="1">
                <a:off x="3449616" y="1305057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0" name="Trapezoid 2"/>
              <p:cNvSpPr/>
              <p:nvPr/>
            </p:nvSpPr>
            <p:spPr>
              <a:xfrm rot="19191503">
                <a:off x="1728357" y="1571091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-102647" y="3103909"/>
            <a:ext cx="5717718" cy="1158854"/>
            <a:chOff x="1728357" y="1304449"/>
            <a:chExt cx="5477985" cy="1518067"/>
          </a:xfrm>
        </p:grpSpPr>
        <p:grpSp>
          <p:nvGrpSpPr>
            <p:cNvPr id="38" name="Group 67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67096"/>
              <a:chOff x="1803761" y="1455420"/>
              <a:chExt cx="5402581" cy="1367096"/>
            </a:xfrm>
          </p:grpSpPr>
          <p:pic>
            <p:nvPicPr>
              <p:cNvPr id="43" name="Picture 345" descr="shadow_1_m"/>
              <p:cNvPicPr>
                <a:picLocks noChangeAspect="1" noChangeArrowheads="1"/>
              </p:cNvPicPr>
              <p:nvPr/>
            </p:nvPicPr>
            <p:blipFill>
              <a:blip r:embed="rId4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2286492" y="1455127"/>
                <a:ext cx="4640094" cy="12502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392606" y="1561266"/>
                <a:ext cx="4443025" cy="102967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39" name="Group 68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40" name="Right Triangle 39"/>
              <p:cNvSpPr/>
              <p:nvPr/>
            </p:nvSpPr>
            <p:spPr>
              <a:xfrm flipH="1">
                <a:off x="2114228" y="2473777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 flipH="1">
                <a:off x="3449616" y="1304881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2" name="Trapezoid 2"/>
              <p:cNvSpPr/>
              <p:nvPr/>
            </p:nvSpPr>
            <p:spPr>
              <a:xfrm rot="19191503">
                <a:off x="1728357" y="1570914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63" name="Rectangle 62"/>
          <p:cNvSpPr/>
          <p:nvPr/>
        </p:nvSpPr>
        <p:spPr>
          <a:xfrm>
            <a:off x="1483983" y="1804391"/>
            <a:ext cx="439738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dung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lý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thuyết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529544" y="3405271"/>
            <a:ext cx="3206750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dung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đồ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án</a:t>
            </a:r>
            <a:endParaRPr lang="en-US" sz="2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  <a:cs typeface="Arial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 rot="19126099">
            <a:off x="8966" y="1735431"/>
            <a:ext cx="1828800" cy="36933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 err="1">
                <a:solidFill>
                  <a:srgbClr val="C00000"/>
                </a:solidFill>
                <a:latin typeface="Oswald" panose="020B0604020202020204" charset="0"/>
                <a:cs typeface="Arial" pitchFamily="34" charset="0"/>
              </a:rPr>
              <a:t>Chương</a:t>
            </a:r>
            <a:r>
              <a:rPr lang="en-US" sz="1800" b="1" dirty="0">
                <a:solidFill>
                  <a:srgbClr val="C00000"/>
                </a:solidFill>
                <a:latin typeface="Oswald" panose="020B0604020202020204" charset="0"/>
                <a:cs typeface="Arial" pitchFamily="34" charset="0"/>
              </a:rPr>
              <a:t> 1</a:t>
            </a:r>
          </a:p>
        </p:txBody>
      </p:sp>
      <p:sp>
        <p:nvSpPr>
          <p:cNvPr id="67" name="Rectangle 66"/>
          <p:cNvSpPr/>
          <p:nvPr/>
        </p:nvSpPr>
        <p:spPr>
          <a:xfrm rot="19126099">
            <a:off x="70332" y="3277214"/>
            <a:ext cx="1828800" cy="36933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 err="1">
                <a:solidFill>
                  <a:srgbClr val="C00000"/>
                </a:solidFill>
                <a:latin typeface="Oswald" panose="020B0604020202020204" charset="0"/>
                <a:cs typeface="Arial" pitchFamily="34" charset="0"/>
              </a:rPr>
              <a:t>Chương</a:t>
            </a:r>
            <a:r>
              <a:rPr lang="en-US" sz="1800" b="1" dirty="0">
                <a:solidFill>
                  <a:srgbClr val="C00000"/>
                </a:solidFill>
                <a:latin typeface="Oswald" panose="020B0604020202020204" charset="0"/>
                <a:cs typeface="Arial" pitchFamily="34" charset="0"/>
              </a:rPr>
              <a:t> 2</a:t>
            </a:r>
          </a:p>
        </p:txBody>
      </p:sp>
      <p:grpSp>
        <p:nvGrpSpPr>
          <p:cNvPr id="75" name="Google Shape;957;p39"/>
          <p:cNvGrpSpPr/>
          <p:nvPr/>
        </p:nvGrpSpPr>
        <p:grpSpPr>
          <a:xfrm>
            <a:off x="4602326" y="1912041"/>
            <a:ext cx="445768" cy="445697"/>
            <a:chOff x="1674084" y="3214987"/>
            <a:chExt cx="720142" cy="720027"/>
          </a:xfrm>
        </p:grpSpPr>
        <p:sp>
          <p:nvSpPr>
            <p:cNvPr id="76" name="Google Shape;958;p3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59;p3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60;p3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61;p3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62;p3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63;p3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64;p3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65;p3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66;p3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67;p3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68;p3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69;p3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1063;p39"/>
          <p:cNvGrpSpPr/>
          <p:nvPr/>
        </p:nvGrpSpPr>
        <p:grpSpPr>
          <a:xfrm>
            <a:off x="4656075" y="3493323"/>
            <a:ext cx="373053" cy="445791"/>
            <a:chOff x="8095060" y="5664590"/>
            <a:chExt cx="497404" cy="594389"/>
          </a:xfrm>
        </p:grpSpPr>
        <p:grpSp>
          <p:nvGrpSpPr>
            <p:cNvPr id="89" name="Google Shape;1064;p3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2" name="Google Shape;1065;p3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66;p3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67;p3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1068;p3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99" name="Google Shape;1069;p3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70;p3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71;p3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1072;p3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96" name="Google Shape;1073;p3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1074;p3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1075;p3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1076;p3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93" name="Google Shape;1077;p3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1078;p3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079;p3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1038225" y="3041720"/>
            <a:ext cx="760095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>
                <a:solidFill>
                  <a:srgbClr val="FF9900"/>
                </a:solidFill>
              </a:rPr>
              <a:t>for listening slide</a:t>
            </a:r>
            <a:r>
              <a:rPr lang="en" sz="6000" dirty="0">
                <a:solidFill>
                  <a:srgbClr val="FF9900"/>
                </a:solidFill>
              </a:rPr>
              <a:t>!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370" name="Google Shape;370;p35"/>
          <p:cNvSpPr txBox="1">
            <a:spLocks noGrp="1"/>
          </p:cNvSpPr>
          <p:nvPr>
            <p:ph type="sldNum" idx="12"/>
          </p:nvPr>
        </p:nvSpPr>
        <p:spPr>
          <a:xfrm>
            <a:off x="8452425" y="466288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20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4098" name="Picture 2" descr="Thanks Thank You Sticker by Pretty Whiskey / Alex Sautter for iOS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0" y="926300"/>
            <a:ext cx="5991225" cy="195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o Cute Bye Bye GIF - SoCute ByeBye Farewell - Discover &amp; Share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71" y="494883"/>
            <a:ext cx="2449354" cy="19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68A6C8E9-FED3-4C2B-8720-3A929C862EE0}"/>
              </a:ext>
            </a:extLst>
          </p:cNvPr>
          <p:cNvSpPr/>
          <p:nvPr/>
        </p:nvSpPr>
        <p:spPr>
          <a:xfrm>
            <a:off x="426701" y="3669823"/>
            <a:ext cx="383239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B997741-4EFC-43A8-BA55-568F8F2910AF}"/>
              </a:ext>
            </a:extLst>
          </p:cNvPr>
          <p:cNvSpPr/>
          <p:nvPr/>
        </p:nvSpPr>
        <p:spPr>
          <a:xfrm>
            <a:off x="426702" y="3093890"/>
            <a:ext cx="383239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C74A636-C0E5-4CD0-A73B-FC7AD5A3CA7D}"/>
              </a:ext>
            </a:extLst>
          </p:cNvPr>
          <p:cNvSpPr/>
          <p:nvPr/>
        </p:nvSpPr>
        <p:spPr>
          <a:xfrm>
            <a:off x="426703" y="2517957"/>
            <a:ext cx="383239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FD62A2C7-99C7-4B49-88C6-A12840126F60}"/>
              </a:ext>
            </a:extLst>
          </p:cNvPr>
          <p:cNvSpPr/>
          <p:nvPr/>
        </p:nvSpPr>
        <p:spPr>
          <a:xfrm>
            <a:off x="426704" y="1939156"/>
            <a:ext cx="383239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9A66270A-57A5-4744-980E-CBF7A1EB9837}"/>
              </a:ext>
            </a:extLst>
          </p:cNvPr>
          <p:cNvSpPr/>
          <p:nvPr/>
        </p:nvSpPr>
        <p:spPr>
          <a:xfrm>
            <a:off x="430307" y="1361789"/>
            <a:ext cx="383241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Free PNG Sale Tags - Konf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04" y="-720960"/>
            <a:ext cx="5701277" cy="30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3408309" y="239855"/>
            <a:ext cx="5123543" cy="99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  </a:t>
            </a:r>
            <a:r>
              <a:rPr lang="en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 LÝ THUY</a:t>
            </a:r>
            <a:r>
              <a:rPr lang="en-US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ẾT</a:t>
            </a:r>
            <a:endParaRPr sz="3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395683" y="46028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3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1032" name="Picture 8" descr="Mari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59" y="1944452"/>
            <a:ext cx="2130425" cy="28379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1BA807-FE5D-409D-AF2B-98925F57A27C}"/>
              </a:ext>
            </a:extLst>
          </p:cNvPr>
          <p:cNvCxnSpPr/>
          <p:nvPr/>
        </p:nvCxnSpPr>
        <p:spPr>
          <a:xfrm>
            <a:off x="946988" y="1808629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06CE13-2747-4B3B-B992-2DBBB45851F0}"/>
              </a:ext>
            </a:extLst>
          </p:cNvPr>
          <p:cNvCxnSpPr/>
          <p:nvPr/>
        </p:nvCxnSpPr>
        <p:spPr>
          <a:xfrm>
            <a:off x="946988" y="2330995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04077D-BCC1-47BE-8A84-4B75D625195B}"/>
              </a:ext>
            </a:extLst>
          </p:cNvPr>
          <p:cNvCxnSpPr/>
          <p:nvPr/>
        </p:nvCxnSpPr>
        <p:spPr>
          <a:xfrm>
            <a:off x="946988" y="2909218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0EF719-7F0D-4628-B156-9F845008F623}"/>
              </a:ext>
            </a:extLst>
          </p:cNvPr>
          <p:cNvCxnSpPr/>
          <p:nvPr/>
        </p:nvCxnSpPr>
        <p:spPr>
          <a:xfrm>
            <a:off x="946988" y="3487442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368867-7546-4655-8238-794CE976485A}"/>
              </a:ext>
            </a:extLst>
          </p:cNvPr>
          <p:cNvCxnSpPr/>
          <p:nvPr/>
        </p:nvCxnSpPr>
        <p:spPr>
          <a:xfrm>
            <a:off x="946988" y="4112731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ED7A-2F1B-4FA4-A285-053B16E6E0A8}"/>
              </a:ext>
            </a:extLst>
          </p:cNvPr>
          <p:cNvCxnSpPr>
            <a:cxnSpLocks/>
          </p:cNvCxnSpPr>
          <p:nvPr/>
        </p:nvCxnSpPr>
        <p:spPr>
          <a:xfrm>
            <a:off x="887507" y="1121458"/>
            <a:ext cx="0" cy="314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426704" y="1121458"/>
            <a:ext cx="7493000" cy="2991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Design Pattern - State Pattern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là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gì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?</a:t>
            </a:r>
            <a:endParaRPr lang="en"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Cấu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trúc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,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vai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trò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và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ý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nghĩa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của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từng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lớp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trong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mẫu</a:t>
            </a: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  <a:p>
            <a:pPr indent="-4572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Ưu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– Nh</a:t>
            </a:r>
            <a:r>
              <a:rPr lang="vi-V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ư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ợc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điểm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  <a:endParaRPr lang="en"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ĩnh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vực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áp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dụng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–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hệ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quả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Quan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hệ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với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các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Pattern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khác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763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340529" y="9072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</a:t>
            </a:r>
            <a:r>
              <a:rPr lang="en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ỚI THIỆU DESIGN PATTERN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376074" y="46393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4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grpSp>
        <p:nvGrpSpPr>
          <p:cNvPr id="33" name="Google Shape;1041;p39"/>
          <p:cNvGrpSpPr/>
          <p:nvPr/>
        </p:nvGrpSpPr>
        <p:grpSpPr>
          <a:xfrm rot="5400000">
            <a:off x="-621014" y="865537"/>
            <a:ext cx="2077136" cy="549828"/>
            <a:chOff x="3042485" y="5594633"/>
            <a:chExt cx="2159652" cy="510557"/>
          </a:xfrm>
        </p:grpSpPr>
        <p:sp>
          <p:nvSpPr>
            <p:cNvPr id="34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07DB5C-6E28-487A-B57B-9D7D1073CE90}"/>
              </a:ext>
            </a:extLst>
          </p:cNvPr>
          <p:cNvCxnSpPr>
            <a:cxnSpLocks/>
          </p:cNvCxnSpPr>
          <p:nvPr/>
        </p:nvCxnSpPr>
        <p:spPr>
          <a:xfrm>
            <a:off x="2377440" y="695319"/>
            <a:ext cx="6126480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esign Pattern for dummies - Chương 9: State, Proxy">
            <a:extLst>
              <a:ext uri="{FF2B5EF4-FFF2-40B4-BE49-F238E27FC236}">
                <a16:creationId xmlns:a16="http://schemas.microsoft.com/office/drawing/2014/main" id="{4F5F4A15-20C8-426E-B7BF-09AC7EAD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512" y="1004081"/>
            <a:ext cx="60007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340529" y="9072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</a:t>
            </a:r>
            <a:r>
              <a:rPr lang="en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ỚI THIỆU DESIGN PATTERN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3" name="Google Shape;173;p13"/>
          <p:cNvSpPr txBox="1">
            <a:spLocks noGrp="1"/>
          </p:cNvSpPr>
          <p:nvPr>
            <p:ph type="body" idx="2"/>
          </p:nvPr>
        </p:nvSpPr>
        <p:spPr>
          <a:xfrm>
            <a:off x="1305190" y="1399270"/>
            <a:ext cx="6940769" cy="20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Ứng</a:t>
            </a: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dụng</a:t>
            </a: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của</a:t>
            </a: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 Design Pattern ?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Dùng khắp ở mọi nơi, trong các phần mềm hướng đối tượng các hệ thống lớn.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hể hiện 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- 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tính kinh nghiệm của công việc lập trình, xây dựng và thiết kế phần mềm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.</a:t>
            </a:r>
            <a:endParaRPr lang="vi-VN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1305190" y="1385955"/>
            <a:ext cx="6995373" cy="2554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L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à một kỹ thuật dành cho lập trình hướng đối tượng.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ung cấp cách tư duy trong từng tình huống của việc lập trình hướng đối tượng và phân tích thiết kế hệ thống phần mềm. 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ần thiết cho cả các nhà lập trình và nhà phân tích thiết kế. </a:t>
            </a:r>
            <a:endParaRPr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376456" y="46102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5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grpSp>
        <p:nvGrpSpPr>
          <p:cNvPr id="33" name="Google Shape;1041;p39"/>
          <p:cNvGrpSpPr/>
          <p:nvPr/>
        </p:nvGrpSpPr>
        <p:grpSpPr>
          <a:xfrm rot="5400000">
            <a:off x="-621014" y="865537"/>
            <a:ext cx="2077136" cy="549828"/>
            <a:chOff x="3042485" y="5594633"/>
            <a:chExt cx="2159652" cy="510557"/>
          </a:xfrm>
        </p:grpSpPr>
        <p:sp>
          <p:nvSpPr>
            <p:cNvPr id="34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1041;p39"/>
          <p:cNvGrpSpPr/>
          <p:nvPr/>
        </p:nvGrpSpPr>
        <p:grpSpPr>
          <a:xfrm>
            <a:off x="6205209" y="4356295"/>
            <a:ext cx="2311702" cy="549828"/>
            <a:chOff x="3042485" y="5594633"/>
            <a:chExt cx="2159652" cy="510557"/>
          </a:xfrm>
        </p:grpSpPr>
        <p:sp>
          <p:nvSpPr>
            <p:cNvPr id="50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07DB5C-6E28-487A-B57B-9D7D1073CE90}"/>
              </a:ext>
            </a:extLst>
          </p:cNvPr>
          <p:cNvCxnSpPr>
            <a:cxnSpLocks/>
          </p:cNvCxnSpPr>
          <p:nvPr/>
        </p:nvCxnSpPr>
        <p:spPr>
          <a:xfrm>
            <a:off x="2377440" y="695319"/>
            <a:ext cx="6126480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uiExpand="1"/>
      <p:bldP spid="175" grpId="0" uiExpand="1"/>
      <p:bldP spid="175" grpId="1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D9B28FFA-7B10-481A-B9DB-AE1C1792D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50" y="2637514"/>
            <a:ext cx="2938923" cy="22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050447" y="143229"/>
            <a:ext cx="504310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STATE PATTERN</a:t>
            </a:r>
            <a:endParaRPr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04384" y="46135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6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40" name="Google Shape;175;p13"/>
          <p:cNvSpPr txBox="1">
            <a:spLocks/>
          </p:cNvSpPr>
          <p:nvPr/>
        </p:nvSpPr>
        <p:spPr>
          <a:xfrm>
            <a:off x="474305" y="1445228"/>
            <a:ext cx="5469295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Oswald" panose="020B0604020202020204" charset="0"/>
              </a:rPr>
              <a:t>State Pattern</a:t>
            </a:r>
            <a:endParaRPr lang="vi-VN" sz="2500" dirty="0">
              <a:latin typeface="Oswal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nhóm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Behavioral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cho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phép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object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biến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khi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sự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nội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bộ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D634AC-0A19-42C5-86D0-7B9825371866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Vẽ cảm xúc cho nhân vật hoạt hình dễ hay khó? - Vẽ Hoạt Hình">
            <a:extLst>
              <a:ext uri="{FF2B5EF4-FFF2-40B4-BE49-F238E27FC236}">
                <a16:creationId xmlns:a16="http://schemas.microsoft.com/office/drawing/2014/main" id="{53EF7EA4-79DF-4D39-8E4D-7C038EB83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1887" r="18343" b="4087"/>
          <a:stretch/>
        </p:blipFill>
        <p:spPr bwMode="auto">
          <a:xfrm>
            <a:off x="6144081" y="1496576"/>
            <a:ext cx="2687053" cy="28940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71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050447" y="143229"/>
            <a:ext cx="504310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STATE PATTERN</a:t>
            </a:r>
            <a:endParaRPr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04384" y="46135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7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40" name="Google Shape;175;p13"/>
          <p:cNvSpPr txBox="1">
            <a:spLocks/>
          </p:cNvSpPr>
          <p:nvPr/>
        </p:nvSpPr>
        <p:spPr>
          <a:xfrm>
            <a:off x="891450" y="3309832"/>
            <a:ext cx="7436640" cy="18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sym typeface="Wingdings" panose="05000000000000000000" pitchFamily="2" charset="2"/>
              </a:rPr>
              <a:t>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Tuy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nhiên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, State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không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hạn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chế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sự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phụ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giữa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các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state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,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phép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chúng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bối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cảnh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theo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ý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muốn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D634AC-0A19-42C5-86D0-7B9825371866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252534-5FD9-482F-9D36-CB65F22A64EA}"/>
              </a:ext>
            </a:extLst>
          </p:cNvPr>
          <p:cNvSpPr txBox="1"/>
          <p:nvPr/>
        </p:nvSpPr>
        <p:spPr>
          <a:xfrm>
            <a:off x="2356589" y="857520"/>
            <a:ext cx="6596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52729"/>
              </a:buClr>
              <a:buSzPts val="1100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Strategy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và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State Pattern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là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cặp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song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sinh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</a:t>
            </a:r>
            <a:r>
              <a:rPr lang="vi-VN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đượ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c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tách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ra </a:t>
            </a:r>
            <a:endParaRPr lang="vi-VN" sz="2500" b="1" dirty="0">
              <a:solidFill>
                <a:schemeClr val="accent2">
                  <a:lumMod val="75000"/>
                </a:schemeClr>
              </a:solidFill>
              <a:latin typeface="Oswald" panose="020B0604020202020204" charset="0"/>
            </a:endParaRP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5A3745-9939-4DA5-B8D4-A712C294E888}"/>
              </a:ext>
            </a:extLst>
          </p:cNvPr>
          <p:cNvGrpSpPr/>
          <p:nvPr/>
        </p:nvGrpSpPr>
        <p:grpSpPr>
          <a:xfrm>
            <a:off x="1128710" y="1377392"/>
            <a:ext cx="6743332" cy="1541787"/>
            <a:chOff x="1128710" y="1377392"/>
            <a:chExt cx="6743332" cy="15417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9466BE-0F10-4CFE-A9FC-C237973B3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14213"/>
            <a:stretch/>
          </p:blipFill>
          <p:spPr>
            <a:xfrm>
              <a:off x="2551197" y="1781065"/>
              <a:ext cx="977452" cy="838525"/>
            </a:xfrm>
            <a:prstGeom prst="rect">
              <a:avLst/>
            </a:prstGeom>
          </p:spPr>
        </p:pic>
        <p:sp>
          <p:nvSpPr>
            <p:cNvPr id="11" name="Google Shape;175;p13">
              <a:extLst>
                <a:ext uri="{FF2B5EF4-FFF2-40B4-BE49-F238E27FC236}">
                  <a16:creationId xmlns:a16="http://schemas.microsoft.com/office/drawing/2014/main" id="{234EBDC2-17F2-4E4D-8546-88F74F7DF18F}"/>
                </a:ext>
              </a:extLst>
            </p:cNvPr>
            <p:cNvSpPr txBox="1">
              <a:spLocks/>
            </p:cNvSpPr>
            <p:nvPr/>
          </p:nvSpPr>
          <p:spPr>
            <a:xfrm>
              <a:off x="1128710" y="1646329"/>
              <a:ext cx="13340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»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●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○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■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None/>
              </a:pPr>
              <a:r>
                <a:rPr lang="en-US" sz="250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Strategy </a:t>
              </a:r>
            </a:p>
            <a:p>
              <a:pPr marL="0" indent="0">
                <a:buClr>
                  <a:schemeClr val="dk1"/>
                </a:buClr>
                <a:buSzPts val="1100"/>
                <a:buNone/>
              </a:pPr>
              <a:r>
                <a:rPr lang="en-US" sz="250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State</a:t>
              </a:r>
            </a:p>
          </p:txBody>
        </p:sp>
        <p:sp>
          <p:nvSpPr>
            <p:cNvPr id="12" name="Google Shape;175;p13">
              <a:extLst>
                <a:ext uri="{FF2B5EF4-FFF2-40B4-BE49-F238E27FC236}">
                  <a16:creationId xmlns:a16="http://schemas.microsoft.com/office/drawing/2014/main" id="{EBC06993-716D-43A6-A240-0CFF8E4EEEFD}"/>
                </a:ext>
              </a:extLst>
            </p:cNvPr>
            <p:cNvSpPr txBox="1">
              <a:spLocks/>
            </p:cNvSpPr>
            <p:nvPr/>
          </p:nvSpPr>
          <p:spPr>
            <a:xfrm>
              <a:off x="3586341" y="1841961"/>
              <a:ext cx="13340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»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●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○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■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None/>
              </a:pPr>
              <a:r>
                <a:rPr lang="en-US" sz="2500" dirty="0" err="1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Hành</a:t>
              </a:r>
              <a:r>
                <a:rPr lang="en-US" sz="250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 vi</a:t>
              </a:r>
            </a:p>
          </p:txBody>
        </p:sp>
        <p:pic>
          <p:nvPicPr>
            <p:cNvPr id="1026" name="Picture 2" descr="Vector Up Arrow Icon, Arrow, Up Arrow, Up Icon PNG and Vector with ...">
              <a:extLst>
                <a:ext uri="{FF2B5EF4-FFF2-40B4-BE49-F238E27FC236}">
                  <a16:creationId xmlns:a16="http://schemas.microsoft.com/office/drawing/2014/main" id="{43E204A5-102B-4D23-BF09-D3EBD476E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15889" y="1517934"/>
              <a:ext cx="546789" cy="1334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ownload Advancing Public Goods (The Cournot Centre For Economic ...">
              <a:extLst>
                <a:ext uri="{FF2B5EF4-FFF2-40B4-BE49-F238E27FC236}">
                  <a16:creationId xmlns:a16="http://schemas.microsoft.com/office/drawing/2014/main" id="{4344C88B-6F6C-4147-BE6F-53487B498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1" b="91797" l="9375" r="89844">
                          <a14:foregroundMark x1="53125" y1="26953" x2="53125" y2="26953"/>
                          <a14:foregroundMark x1="72070" y1="43945" x2="72070" y2="43945"/>
                          <a14:foregroundMark x1="9375" y1="59961" x2="9375" y2="59961"/>
                          <a14:foregroundMark x1="30664" y1="91797" x2="30664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939" y="1377392"/>
              <a:ext cx="1266103" cy="126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D90782-69CB-494F-8148-5A1FA7DF620A}"/>
              </a:ext>
            </a:extLst>
          </p:cNvPr>
          <p:cNvGrpSpPr/>
          <p:nvPr/>
        </p:nvGrpSpPr>
        <p:grpSpPr>
          <a:xfrm>
            <a:off x="903996" y="1343822"/>
            <a:ext cx="7669843" cy="2169927"/>
            <a:chOff x="1128710" y="2507989"/>
            <a:chExt cx="7669843" cy="2169927"/>
          </a:xfrm>
        </p:grpSpPr>
        <p:sp>
          <p:nvSpPr>
            <p:cNvPr id="18" name="Google Shape;175;p13">
              <a:extLst>
                <a:ext uri="{FF2B5EF4-FFF2-40B4-BE49-F238E27FC236}">
                  <a16:creationId xmlns:a16="http://schemas.microsoft.com/office/drawing/2014/main" id="{487BA543-8B62-49A7-8467-EDD9D1805F06}"/>
                </a:ext>
              </a:extLst>
            </p:cNvPr>
            <p:cNvSpPr txBox="1">
              <a:spLocks/>
            </p:cNvSpPr>
            <p:nvPr/>
          </p:nvSpPr>
          <p:spPr>
            <a:xfrm>
              <a:off x="1128710" y="3337967"/>
              <a:ext cx="1334008" cy="633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»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●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○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■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None/>
              </a:pPr>
              <a:r>
                <a:rPr lang="en-US" sz="250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Strategy</a:t>
              </a:r>
            </a:p>
          </p:txBody>
        </p:sp>
        <p:pic>
          <p:nvPicPr>
            <p:cNvPr id="19" name="Picture 4" descr="Download Advancing Public Goods (The Cournot Centre For Economic ...">
              <a:extLst>
                <a:ext uri="{FF2B5EF4-FFF2-40B4-BE49-F238E27FC236}">
                  <a16:creationId xmlns:a16="http://schemas.microsoft.com/office/drawing/2014/main" id="{384A6EEB-113C-485E-B0C5-16603159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1" b="91797" l="9375" r="89844">
                          <a14:foregroundMark x1="53125" y1="26953" x2="53125" y2="26953"/>
                          <a14:foregroundMark x1="72070" y1="43945" x2="72070" y2="43945"/>
                          <a14:foregroundMark x1="9375" y1="59961" x2="9375" y2="59961"/>
                          <a14:foregroundMark x1="30664" y1="91797" x2="30664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013" y="3016611"/>
              <a:ext cx="1091812" cy="1091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Vector Up Arrow Icon, Arrow, Up Arrow, Up Icon PNG and Vector with ...">
              <a:extLst>
                <a:ext uri="{FF2B5EF4-FFF2-40B4-BE49-F238E27FC236}">
                  <a16:creationId xmlns:a16="http://schemas.microsoft.com/office/drawing/2014/main" id="{5F63F2CA-7FA5-4F69-A6F1-BC775C29E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621154" y="3221325"/>
              <a:ext cx="381723" cy="96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Vector Up Arrow Icon, Arrow, Up Arrow, Up Icon PNG and Vector with ...">
              <a:extLst>
                <a:ext uri="{FF2B5EF4-FFF2-40B4-BE49-F238E27FC236}">
                  <a16:creationId xmlns:a16="http://schemas.microsoft.com/office/drawing/2014/main" id="{DB45E61C-760E-43D6-A3EC-D58C99C02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686398" y="3221326"/>
              <a:ext cx="381723" cy="96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50BD0CE-BD4D-47C6-9018-41EBA75D99E1}"/>
                </a:ext>
              </a:extLst>
            </p:cNvPr>
            <p:cNvGrpSpPr/>
            <p:nvPr/>
          </p:nvGrpSpPr>
          <p:grpSpPr>
            <a:xfrm>
              <a:off x="5342413" y="3197400"/>
              <a:ext cx="1542914" cy="1416164"/>
              <a:chOff x="5342413" y="3197400"/>
              <a:chExt cx="1542914" cy="1416164"/>
            </a:xfrm>
          </p:grpSpPr>
          <p:pic>
            <p:nvPicPr>
              <p:cNvPr id="1030" name="Picture 6" descr="Object Cube Icon | IconExperience - Professional Icons » O-Collection">
                <a:extLst>
                  <a:ext uri="{FF2B5EF4-FFF2-40B4-BE49-F238E27FC236}">
                    <a16:creationId xmlns:a16="http://schemas.microsoft.com/office/drawing/2014/main" id="{A777A3EA-6ED0-4B9C-A042-6D6378178B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9778" y1="89333" x2="49778" y2="8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2413" y="3197400"/>
                <a:ext cx="792998" cy="792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Object Ball Icon">
                <a:extLst>
                  <a:ext uri="{FF2B5EF4-FFF2-40B4-BE49-F238E27FC236}">
                    <a16:creationId xmlns:a16="http://schemas.microsoft.com/office/drawing/2014/main" id="{FB448FE1-149D-485D-8C41-DFAF4E2FBE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198" y="3853945"/>
                <a:ext cx="759619" cy="759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Object Cone Icon">
                <a:extLst>
                  <a:ext uri="{FF2B5EF4-FFF2-40B4-BE49-F238E27FC236}">
                    <a16:creationId xmlns:a16="http://schemas.microsoft.com/office/drawing/2014/main" id="{AA444098-CF33-4EA4-BC5B-D7FD0E58B5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rgbClr val="607896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7127" y="3197400"/>
                <a:ext cx="8382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33462D-C48A-49E5-90CC-B52773980886}"/>
                </a:ext>
              </a:extLst>
            </p:cNvPr>
            <p:cNvGrpSpPr/>
            <p:nvPr/>
          </p:nvGrpSpPr>
          <p:grpSpPr>
            <a:xfrm>
              <a:off x="7169256" y="3465494"/>
              <a:ext cx="1428018" cy="1212422"/>
              <a:chOff x="7070893" y="2435884"/>
              <a:chExt cx="1650787" cy="1212422"/>
            </a:xfrm>
          </p:grpSpPr>
          <p:sp>
            <p:nvSpPr>
              <p:cNvPr id="16" name="Thought Bubble: Cloud 15">
                <a:extLst>
                  <a:ext uri="{FF2B5EF4-FFF2-40B4-BE49-F238E27FC236}">
                    <a16:creationId xmlns:a16="http://schemas.microsoft.com/office/drawing/2014/main" id="{31532450-327C-42D8-A493-8E679F7F367B}"/>
                  </a:ext>
                </a:extLst>
              </p:cNvPr>
              <p:cNvSpPr/>
              <p:nvPr/>
            </p:nvSpPr>
            <p:spPr>
              <a:xfrm>
                <a:off x="7070893" y="2435884"/>
                <a:ext cx="1650787" cy="1212422"/>
              </a:xfrm>
              <a:prstGeom prst="cloudCallout">
                <a:avLst>
                  <a:gd name="adj1" fmla="val -68868"/>
                  <a:gd name="adj2" fmla="val -14098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2" name="Picture 8" descr="Question mark - Free signs icons">
                <a:extLst>
                  <a:ext uri="{FF2B5EF4-FFF2-40B4-BE49-F238E27FC236}">
                    <a16:creationId xmlns:a16="http://schemas.microsoft.com/office/drawing/2014/main" id="{9B1C6E09-A068-451C-B249-773921EE9B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55736">
                <a:off x="7548549" y="2736105"/>
                <a:ext cx="637161" cy="637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Thought Bubble: Cloud 33">
              <a:extLst>
                <a:ext uri="{FF2B5EF4-FFF2-40B4-BE49-F238E27FC236}">
                  <a16:creationId xmlns:a16="http://schemas.microsoft.com/office/drawing/2014/main" id="{2BD145A0-C09E-46FB-84F0-2FEF4E73B701}"/>
                </a:ext>
              </a:extLst>
            </p:cNvPr>
            <p:cNvSpPr/>
            <p:nvPr/>
          </p:nvSpPr>
          <p:spPr>
            <a:xfrm>
              <a:off x="7196725" y="2507989"/>
              <a:ext cx="1601828" cy="866157"/>
            </a:xfrm>
            <a:prstGeom prst="cloudCallout">
              <a:avLst>
                <a:gd name="adj1" fmla="val -72370"/>
                <a:gd name="adj2" fmla="val 69570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Độc</a:t>
              </a:r>
              <a:r>
                <a:rPr lang="en-US" sz="2200" dirty="0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 </a:t>
              </a:r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lập</a:t>
              </a:r>
              <a:endPara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1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050447" y="143229"/>
            <a:ext cx="504310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STATE PATTERN</a:t>
            </a:r>
            <a:endParaRPr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390529" y="463434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8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476450" y="1414818"/>
            <a:ext cx="7745128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 err="1">
                <a:latin typeface="Oswald" panose="020B0604020202020204" charset="0"/>
              </a:rPr>
              <a:t>Mục</a:t>
            </a:r>
            <a:r>
              <a:rPr lang="en-US" sz="2500" b="1" dirty="0">
                <a:latin typeface="Oswald" panose="020B0604020202020204" charset="0"/>
              </a:rPr>
              <a:t> </a:t>
            </a:r>
            <a:r>
              <a:rPr lang="en-US" sz="2500" b="1" dirty="0" err="1">
                <a:latin typeface="Oswald" panose="020B0604020202020204" charset="0"/>
              </a:rPr>
              <a:t>đích</a:t>
            </a:r>
            <a:endParaRPr lang="vi-VN" sz="2500" dirty="0">
              <a:latin typeface="Oswald" panose="020B0604020202020204" charset="0"/>
            </a:endParaRP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Phân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vùng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với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khác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nhau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rõ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ràng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chia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sẻ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lẫn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nhau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solidFill>
                <a:schemeClr val="tx2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D634AC-0A19-42C5-86D0-7B9825371866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87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3352B3-180D-47F6-9138-B2B559CA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807" y="1417324"/>
            <a:ext cx="4666385" cy="32371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5798D7-E612-4B37-8F9A-96F773A4B46A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799532" y="141588"/>
            <a:ext cx="6063281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 CẤU TRÚC</a:t>
            </a: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397457" y="460831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9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A68BF76F-AFD1-484D-A3A5-C949EA6D2C89}"/>
              </a:ext>
            </a:extLst>
          </p:cNvPr>
          <p:cNvSpPr/>
          <p:nvPr/>
        </p:nvSpPr>
        <p:spPr>
          <a:xfrm rot="224941">
            <a:off x="6090988" y="821233"/>
            <a:ext cx="2143065" cy="1298161"/>
          </a:xfrm>
          <a:prstGeom prst="wedgeEllipseCallout">
            <a:avLst>
              <a:gd name="adj1" fmla="val -40743"/>
              <a:gd name="adj2" fmla="val 4668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Đóng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gói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những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hành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vi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giao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tiếp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với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từng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trạng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thái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của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State.</a:t>
            </a:r>
          </a:p>
        </p:txBody>
      </p:sp>
      <p:sp>
        <p:nvSpPr>
          <p:cNvPr id="42" name="Speech Bubble: Oval 41">
            <a:extLst>
              <a:ext uri="{FF2B5EF4-FFF2-40B4-BE49-F238E27FC236}">
                <a16:creationId xmlns:a16="http://schemas.microsoft.com/office/drawing/2014/main" id="{66A0C93C-B0F5-4A40-AEF0-C0E95A1A924D}"/>
              </a:ext>
            </a:extLst>
          </p:cNvPr>
          <p:cNvSpPr/>
          <p:nvPr/>
        </p:nvSpPr>
        <p:spPr>
          <a:xfrm rot="20966821">
            <a:off x="415835" y="680692"/>
            <a:ext cx="2237880" cy="1261311"/>
          </a:xfrm>
          <a:prstGeom prst="wedgeEllipseCallout">
            <a:avLst>
              <a:gd name="adj1" fmla="val 33500"/>
              <a:gd name="adj2" fmla="val 5876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Định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nghĩa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giao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diện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chính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để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giao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tiếp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Client</a:t>
            </a:r>
          </a:p>
        </p:txBody>
      </p:sp>
      <p:sp>
        <p:nvSpPr>
          <p:cNvPr id="43" name="Speech Bubble: Oval 42">
            <a:extLst>
              <a:ext uri="{FF2B5EF4-FFF2-40B4-BE49-F238E27FC236}">
                <a16:creationId xmlns:a16="http://schemas.microsoft.com/office/drawing/2014/main" id="{79C5351E-8AB3-400B-900D-E392298AB8F3}"/>
              </a:ext>
            </a:extLst>
          </p:cNvPr>
          <p:cNvSpPr/>
          <p:nvPr/>
        </p:nvSpPr>
        <p:spPr>
          <a:xfrm>
            <a:off x="2238807" y="3955381"/>
            <a:ext cx="1710030" cy="1093318"/>
          </a:xfrm>
          <a:prstGeom prst="wedgeEllipseCallout">
            <a:avLst>
              <a:gd name="adj1" fmla="val 60533"/>
              <a:gd name="adj2" fmla="val -4524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Thực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hiện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hành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vi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giao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tiếp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.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AF6FE28-4C13-4EC8-952A-2B7AD71F0F7E}"/>
              </a:ext>
            </a:extLst>
          </p:cNvPr>
          <p:cNvSpPr/>
          <p:nvPr/>
        </p:nvSpPr>
        <p:spPr>
          <a:xfrm rot="21406329">
            <a:off x="73439" y="2230054"/>
            <a:ext cx="2335861" cy="1660882"/>
          </a:xfrm>
          <a:prstGeom prst="wedgeEllipseCallout">
            <a:avLst>
              <a:gd name="adj1" fmla="val 56003"/>
              <a:gd name="adj2" fmla="val -2984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Chứa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thể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hiện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ConcreateState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tương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ứng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với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trạng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thái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hiện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tại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64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 animBg="1"/>
      <p:bldP spid="43" grpId="0" animBg="1"/>
      <p:bldP spid="9" grpId="0" animBg="1"/>
    </p:bld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DFE4E9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60789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740</Words>
  <Application>Microsoft Office PowerPoint</Application>
  <PresentationFormat>On-screen Show (16:9)</PresentationFormat>
  <Paragraphs>108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Oswald</vt:lpstr>
      <vt:lpstr>Roboto Condensed</vt:lpstr>
      <vt:lpstr>Calibri</vt:lpstr>
      <vt:lpstr>Wolsey template</vt:lpstr>
      <vt:lpstr>STATE PATTERN</vt:lpstr>
      <vt:lpstr>NỘI DUNG BÁO CÁO</vt:lpstr>
      <vt:lpstr>1.    NỘI DUNG LÝ THUYẾT</vt:lpstr>
      <vt:lpstr>A. GIỚI THIỆU DESIGN PATTERN</vt:lpstr>
      <vt:lpstr>A. GIỚI THIỆU DESIGN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   NỘI DUNG ĐỒ ÁN</vt:lpstr>
      <vt:lpstr>PowerPoint Presentation</vt:lpstr>
      <vt:lpstr>PowerPoint Presentation</vt:lpstr>
      <vt:lpstr>PowerPoint Presentation</vt:lpstr>
      <vt:lpstr>PowerPoint Presentation</vt:lpstr>
      <vt:lpstr>DEMO CHƯƠNG TRÌNH GAME.</vt:lpstr>
      <vt:lpstr>for listening slide!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Quốc Đạt Hồ</dc:creator>
  <cp:lastModifiedBy>Nguyễn Tâm</cp:lastModifiedBy>
  <cp:revision>123</cp:revision>
  <dcterms:modified xsi:type="dcterms:W3CDTF">2020-06-14T14:48:20Z</dcterms:modified>
</cp:coreProperties>
</file>